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64" r:id="rId2"/>
    <p:sldId id="262" r:id="rId3"/>
    <p:sldId id="261" r:id="rId4"/>
    <p:sldId id="266" r:id="rId5"/>
    <p:sldId id="259" r:id="rId6"/>
    <p:sldId id="260" r:id="rId7"/>
    <p:sldId id="263" r:id="rId8"/>
    <p:sldId id="258" r:id="rId9"/>
    <p:sldId id="256" r:id="rId10"/>
    <p:sldId id="257" r:id="rId11"/>
    <p:sldId id="268" r:id="rId1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5501" autoAdjust="0"/>
  </p:normalViewPr>
  <p:slideViewPr>
    <p:cSldViewPr snapToGrid="0">
      <p:cViewPr varScale="1">
        <p:scale>
          <a:sx n="88" d="100"/>
          <a:sy n="88" d="100"/>
        </p:scale>
        <p:origin x="14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5B01-95A6-411F-8F52-2902F5047957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B915-61F0-465B-A0E3-B0226A1AD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39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5B01-95A6-411F-8F52-2902F5047957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B915-61F0-465B-A0E3-B0226A1AD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72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5B01-95A6-411F-8F52-2902F5047957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B915-61F0-465B-A0E3-B0226A1AD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417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5B01-95A6-411F-8F52-2902F5047957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B915-61F0-465B-A0E3-B0226A1AD01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7843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5B01-95A6-411F-8F52-2902F5047957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B915-61F0-465B-A0E3-B0226A1AD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297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5B01-95A6-411F-8F52-2902F5047957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B915-61F0-465B-A0E3-B0226A1AD01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2270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5B01-95A6-411F-8F52-2902F5047957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B915-61F0-465B-A0E3-B0226A1AD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390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5B01-95A6-411F-8F52-2902F5047957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B915-61F0-465B-A0E3-B0226A1AD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604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5B01-95A6-411F-8F52-2902F5047957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B915-61F0-465B-A0E3-B0226A1AD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3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5B01-95A6-411F-8F52-2902F5047957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B915-61F0-465B-A0E3-B0226A1AD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8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5B01-95A6-411F-8F52-2902F5047957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B915-61F0-465B-A0E3-B0226A1AD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05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5B01-95A6-411F-8F52-2902F5047957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B915-61F0-465B-A0E3-B0226A1AD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7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5B01-95A6-411F-8F52-2902F5047957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B915-61F0-465B-A0E3-B0226A1AD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2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5B01-95A6-411F-8F52-2902F5047957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B915-61F0-465B-A0E3-B0226A1AD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956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5B01-95A6-411F-8F52-2902F5047957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B915-61F0-465B-A0E3-B0226A1AD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08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5B01-95A6-411F-8F52-2902F5047957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B915-61F0-465B-A0E3-B0226A1AD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980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5B01-95A6-411F-8F52-2902F5047957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B915-61F0-465B-A0E3-B0226A1AD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53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3BD5B01-95A6-411F-8F52-2902F5047957}" type="datetimeFigureOut">
              <a:rPr lang="ru-RU" smtClean="0"/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7B915-61F0-465B-A0E3-B0226A1AD0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7044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cerbergroup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1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6576" y="613986"/>
            <a:ext cx="6767424" cy="25822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cap="none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РЕГИОНАЛЬНОЕ ОТРАСЛЕВОЕ ОБЪЕДИНЕНИЕ – АССОЦИАЦИЯ РАБОТОДАТЕЛЕЙ В СФЕРЕ </a:t>
            </a:r>
            <a:br>
              <a:rPr lang="ru-RU" sz="2700" b="1" cap="none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700" b="1" cap="none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ОХРАНЫ И БЕЗОПАСНОСТИ </a:t>
            </a:r>
            <a:br>
              <a:rPr lang="ru-RU" sz="2700" b="1" cap="none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700" b="1" cap="none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«КООРДИНАЦИОННЫЙ ЦЕНТР </a:t>
            </a:r>
            <a:br>
              <a:rPr lang="ru-RU" sz="2700" b="1" cap="none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700" b="1" cap="none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РУКОВОДИТЕЛЕЙ ОХРАННЫХ СТРУКТУР </a:t>
            </a:r>
            <a:br>
              <a:rPr lang="ru-RU" sz="2700" b="1" cap="none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700" b="1" cap="none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ПЕРМСКОГО КРАЯ» </a:t>
            </a:r>
            <a:br>
              <a:rPr lang="ru-RU" sz="2700" b="1" cap="none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sz="2700" b="1" cap="none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(АССОЦИАЦИЯ КЦ РОС ПЕРМСКОГО КРАЯ)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099" y="3490414"/>
            <a:ext cx="8983901" cy="2986718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900" b="1" i="1" dirty="0">
                <a:ln>
                  <a:solidFill>
                    <a:schemeClr val="bg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Отраслевые Стандарты Качества охраны объектов бюджетной сферы в Пермском крае.</a:t>
            </a:r>
          </a:p>
          <a:p>
            <a:pPr marL="0" indent="0" algn="ctr">
              <a:buNone/>
            </a:pPr>
            <a:r>
              <a:rPr lang="ru-RU" sz="3900" b="1" i="1" dirty="0">
                <a:ln>
                  <a:solidFill>
                    <a:schemeClr val="bg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и внедрение.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99" y="319844"/>
            <a:ext cx="2216477" cy="24778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586304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1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 txBox="1">
            <a:spLocks/>
          </p:cNvSpPr>
          <p:nvPr/>
        </p:nvSpPr>
        <p:spPr>
          <a:xfrm>
            <a:off x="0" y="141092"/>
            <a:ext cx="9507495" cy="836168"/>
          </a:xfrm>
          <a:prstGeom prst="rect">
            <a:avLst/>
          </a:prstGeom>
        </p:spPr>
        <p:txBody>
          <a:bodyPr vert="horz" lIns="99060" tIns="49530" rIns="99060" bIns="4953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3033" dirty="0"/>
            </a:br>
            <a:r>
              <a:rPr lang="ru-RU" sz="2600" b="1" dirty="0">
                <a:ln w="3175" cmpd="sng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СОБЛЮДЕНИЕ ТРУДОВОГО ЗАКОНОДАТЕЛЬСТВА</a:t>
            </a:r>
            <a:br>
              <a:rPr lang="ru-RU" sz="2600" b="1" dirty="0">
                <a:ln w="3175" cmpd="sng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600" b="1" dirty="0">
                <a:ln w="3175" cmpd="sng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ИСПОЛНЕНИИ МУНИЦИПАЛЬНОГО КОНТРАКТА</a:t>
            </a:r>
            <a:endParaRPr lang="ru-RU" sz="2167" b="1" dirty="0">
              <a:ln w="3175" cmpd="sng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04528" y="1106866"/>
            <a:ext cx="7616087" cy="6022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1464" indent="-371464" algn="just">
              <a:buClr>
                <a:srgbClr val="C00000"/>
              </a:buClr>
              <a:buAutoNum type="arabicPeriod"/>
            </a:pPr>
            <a:r>
              <a:rPr lang="ru-RU" sz="1600" b="1" i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Соответствие штатного расписания сотрудников реально существующей численности сотрудников компании.</a:t>
            </a:r>
          </a:p>
          <a:p>
            <a:pPr marL="371464" indent="-371464" algn="just">
              <a:buClr>
                <a:srgbClr val="C00000"/>
              </a:buClr>
              <a:buAutoNum type="arabicPeriod"/>
            </a:pPr>
            <a:r>
              <a:rPr lang="ru-RU" sz="1600" b="1" i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Фактическое наличие работников, необходимых для исполнения контракта</a:t>
            </a:r>
          </a:p>
          <a:p>
            <a:pPr marL="371464" indent="-371464" algn="just">
              <a:buClr>
                <a:srgbClr val="C00000"/>
              </a:buClr>
              <a:buAutoNum type="arabicPeriod"/>
            </a:pPr>
            <a:r>
              <a:rPr lang="ru-RU" sz="1600" b="1" i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Наличие заключенных трудовых договоров с каждым частным охранником указанной частной охранной организацией.</a:t>
            </a:r>
          </a:p>
          <a:p>
            <a:pPr marL="371464" indent="-371464" algn="just">
              <a:buClr>
                <a:srgbClr val="C00000"/>
              </a:buClr>
              <a:buAutoNum type="arabicPeriod"/>
            </a:pPr>
            <a:r>
              <a:rPr lang="ru-RU" sz="1600" b="1" i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Соответствие размера ЗП, выплачиваемой работникам, требованиям действующего законодательства.</a:t>
            </a:r>
          </a:p>
          <a:p>
            <a:pPr marL="371464" indent="-371464" algn="just">
              <a:buClr>
                <a:srgbClr val="C00000"/>
              </a:buClr>
              <a:buAutoNum type="arabicPeriod"/>
            </a:pPr>
            <a:r>
              <a:rPr lang="ru-RU" sz="1600" b="1" i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Правильность и полнота уплаты налогов, взносов и обязательных платежей с заработной платы</a:t>
            </a:r>
          </a:p>
          <a:p>
            <a:pPr marL="371464" indent="-371464" algn="just">
              <a:buClr>
                <a:srgbClr val="C00000"/>
              </a:buClr>
              <a:buAutoNum type="arabicPeriod"/>
            </a:pPr>
            <a:r>
              <a:rPr lang="ru-RU" sz="1600" b="1" i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Наличие у каждого частного охранника соответствующего удостоверения, а также периодичности прохождения квалификационных экзаменов.</a:t>
            </a:r>
          </a:p>
          <a:p>
            <a:pPr marL="371464" indent="-371464" algn="just">
              <a:buClr>
                <a:srgbClr val="C00000"/>
              </a:buClr>
              <a:buAutoNum type="arabicPeriod"/>
            </a:pPr>
            <a:r>
              <a:rPr lang="ru-RU" sz="1600" b="1" i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Предоставление охранной организацией своим сотрудникам форменной одежды, обуви, средств защиты.</a:t>
            </a:r>
          </a:p>
          <a:p>
            <a:pPr marL="371464" indent="-371464" algn="just">
              <a:buClr>
                <a:srgbClr val="C00000"/>
              </a:buClr>
              <a:buAutoNum type="arabicPeriod"/>
            </a:pPr>
            <a:r>
              <a:rPr lang="ru-RU" sz="1600" b="1" i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Прохождение сотрудниками инструктажей по технике безопасности, по противопожарной безопасности, по использованию специального служебного оружия и специальных средств, наличие в штате специалиста по технике безопасности.</a:t>
            </a:r>
          </a:p>
          <a:p>
            <a:pPr marL="371464" indent="-371464" algn="just">
              <a:buClr>
                <a:srgbClr val="C00000"/>
              </a:buClr>
              <a:buAutoNum type="arabicPeriod"/>
            </a:pPr>
            <a:r>
              <a:rPr lang="ru-RU" sz="1600" b="1" i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Прохождение каждым частным охранником обязательных ежедневных медицинских осмотров при допуске к оружию, наличие в штате медицинского работника либо соответствующего договора на оказание услуг.</a:t>
            </a:r>
          </a:p>
          <a:p>
            <a:endParaRPr lang="ru-RU" sz="1733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-324188" y="5682026"/>
            <a:ext cx="1618458" cy="434161"/>
          </a:xfrm>
          <a:prstGeom prst="round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9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-950802" y="1949106"/>
            <a:ext cx="3106133" cy="109817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9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ОБЩЕСТВЕННЫЙ СОВЕТ ПО РАЗВИТИЮ КОНКУРЕНЦИИ</a:t>
            </a:r>
          </a:p>
        </p:txBody>
      </p:sp>
      <p:sp>
        <p:nvSpPr>
          <p:cNvPr id="5" name="Стрелка вниз 4"/>
          <p:cNvSpPr/>
          <p:nvPr/>
        </p:nvSpPr>
        <p:spPr>
          <a:xfrm rot="10800000">
            <a:off x="305082" y="4117915"/>
            <a:ext cx="359918" cy="838651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50"/>
          </a:p>
        </p:txBody>
      </p:sp>
    </p:spTree>
    <p:extLst>
      <p:ext uri="{BB962C8B-B14F-4D97-AF65-F5344CB8AC3E}">
        <p14:creationId xmlns:p14="http://schemas.microsoft.com/office/powerpoint/2010/main" val="3111399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1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34268"/>
            <a:ext cx="7554416" cy="16002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37601" y="1709716"/>
            <a:ext cx="9340770" cy="514828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400" b="1" dirty="0"/>
              <a:t>РЕГИОНАЛЬНОЕ ОТРАСЛЕВОЕ ОБЪЕДИНЕНИЕ –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400" b="1" dirty="0"/>
              <a:t>АССОЦИАЦИЯ РАБОТОДАТЕЛЕЙ В СФЕРЕ ОХРАНЫ И БЕЗОПАСНОСТИ «КООРДИНАЦИОННЫЙ ЦЕНТР РУКОВОДИТЕЛЕЙ ОХРАННЫХ СТРУКТУР ПЕРМСКОГО КРАЯ»</a:t>
            </a:r>
            <a:endParaRPr lang="ru-RU" sz="24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400" b="1" dirty="0"/>
              <a:t>(АССОЦИАЦИЯ КЦ РОС ПЕРМСКОГО КРАЯ)</a:t>
            </a:r>
          </a:p>
          <a:p>
            <a:pPr marL="0" indent="0" algn="ctr">
              <a:buNone/>
            </a:pPr>
            <a:endParaRPr lang="ru-RU" sz="2400" dirty="0"/>
          </a:p>
          <a:p>
            <a:pPr marL="0" indent="0" algn="ctr">
              <a:buNone/>
            </a:pPr>
            <a:r>
              <a:rPr lang="ru-RU" sz="2400" dirty="0"/>
              <a:t>614000, </a:t>
            </a:r>
            <a:r>
              <a:rPr lang="ru-RU" sz="2400" dirty="0" err="1"/>
              <a:t>г.Пермь</a:t>
            </a:r>
            <a:r>
              <a:rPr lang="ru-RU" sz="2400" dirty="0"/>
              <a:t>, ул.Куйбышева,2</a:t>
            </a:r>
          </a:p>
          <a:p>
            <a:pPr marL="0" indent="0" algn="ctr">
              <a:buNone/>
            </a:pPr>
            <a:r>
              <a:rPr lang="en-US" sz="2400" dirty="0"/>
              <a:t>e</a:t>
            </a:r>
            <a:r>
              <a:rPr lang="ru-RU" sz="2400" dirty="0"/>
              <a:t>-</a:t>
            </a:r>
            <a:r>
              <a:rPr lang="en-US" sz="2400" dirty="0"/>
              <a:t>mail</a:t>
            </a:r>
            <a:r>
              <a:rPr lang="ru-RU" sz="2400" dirty="0"/>
              <a:t>: </a:t>
            </a:r>
            <a:r>
              <a:rPr lang="en-US" sz="2400" u="sng" dirty="0">
                <a:hlinkClick r:id="rId2"/>
              </a:rPr>
              <a:t>info</a:t>
            </a:r>
            <a:r>
              <a:rPr lang="ru-RU" sz="2400" u="sng" dirty="0">
                <a:hlinkClick r:id="rId2"/>
              </a:rPr>
              <a:t>@</a:t>
            </a:r>
            <a:r>
              <a:rPr lang="en-US" sz="2400" u="sng" dirty="0" err="1">
                <a:hlinkClick r:id="rId2"/>
              </a:rPr>
              <a:t>cerbergroup</a:t>
            </a:r>
            <a:r>
              <a:rPr lang="ru-RU" sz="2400" u="sng" dirty="0">
                <a:hlinkClick r:id="rId2"/>
              </a:rPr>
              <a:t>.</a:t>
            </a:r>
            <a:r>
              <a:rPr lang="en-US" sz="2400" u="sng" dirty="0">
                <a:hlinkClick r:id="rId2"/>
              </a:rPr>
              <a:t>ru</a:t>
            </a:r>
            <a:r>
              <a:rPr lang="ru-RU" sz="2400" dirty="0"/>
              <a:t> тел: (342) 206-19-12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349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1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78293" y="546942"/>
            <a:ext cx="7867083" cy="1134921"/>
          </a:xfrm>
          <a:prstGeom prst="roundRect">
            <a:avLst/>
          </a:prstGeom>
          <a:gradFill>
            <a:gsLst>
              <a:gs pos="0">
                <a:schemeClr val="accent4">
                  <a:tint val="62000"/>
                  <a:hueMod val="94000"/>
                  <a:satMod val="140000"/>
                  <a:lumMod val="110000"/>
                </a:schemeClr>
              </a:gs>
              <a:gs pos="100000">
                <a:schemeClr val="accent4">
                  <a:tint val="84000"/>
                  <a:satMod val="160000"/>
                </a:schemeClr>
              </a:gs>
            </a:gsLst>
          </a:gra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033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МЕЖОТРАСЛЕВАЯ</a:t>
            </a:r>
            <a:r>
              <a:rPr lang="ru-RU" sz="3033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33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АССОЦИАЦИЯ</a:t>
            </a:r>
            <a:br>
              <a:rPr lang="ru-RU" sz="3033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033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РАЗВИТИЯ КОНКУРЕНЦИИ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8293" y="2382183"/>
            <a:ext cx="7867083" cy="1134921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033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ЕДИНЫЕ СТАНДАРТЫ КАЧЕСТВА </a:t>
            </a:r>
          </a:p>
          <a:p>
            <a:pPr algn="ctr"/>
            <a:r>
              <a:rPr lang="ru-RU" sz="3033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ОТРАСЛЯМ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8292" y="4181915"/>
            <a:ext cx="7777084" cy="987504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НЕГОСУДАРСТВЕННАЯ СФЕРА</a:t>
            </a:r>
          </a:p>
          <a:p>
            <a:pPr algn="ctr"/>
            <a:r>
              <a:rPr lang="ru-RU" sz="2600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БЕЗОПАСНОСТИ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8293" y="5733282"/>
            <a:ext cx="7867083" cy="987504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ОТРАСЛЕВЫЕ СТАНДАРТЫ КАЧЕСТВА В СФЕРЕ</a:t>
            </a:r>
          </a:p>
          <a:p>
            <a:pPr algn="ctr"/>
            <a:r>
              <a:rPr lang="ru-RU" sz="2600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ОХРАНЫ БЮДЖЕТНЫХ УЧРЕЖДЕНИЙ</a:t>
            </a:r>
          </a:p>
        </p:txBody>
      </p:sp>
      <p:sp>
        <p:nvSpPr>
          <p:cNvPr id="16" name="Стрелка вниз 15"/>
          <p:cNvSpPr/>
          <p:nvPr/>
        </p:nvSpPr>
        <p:spPr>
          <a:xfrm>
            <a:off x="4091944" y="3618053"/>
            <a:ext cx="319880" cy="4516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50"/>
          </a:p>
        </p:txBody>
      </p:sp>
      <p:sp>
        <p:nvSpPr>
          <p:cNvPr id="14" name="Стрелка вниз 13"/>
          <p:cNvSpPr/>
          <p:nvPr/>
        </p:nvSpPr>
        <p:spPr>
          <a:xfrm>
            <a:off x="4091944" y="1829102"/>
            <a:ext cx="319880" cy="4408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50"/>
          </a:p>
        </p:txBody>
      </p:sp>
      <p:sp>
        <p:nvSpPr>
          <p:cNvPr id="17" name="Стрелка вниз 16"/>
          <p:cNvSpPr/>
          <p:nvPr/>
        </p:nvSpPr>
        <p:spPr>
          <a:xfrm>
            <a:off x="4091944" y="5231758"/>
            <a:ext cx="319880" cy="405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50"/>
          </a:p>
        </p:txBody>
      </p:sp>
    </p:spTree>
    <p:extLst>
      <p:ext uri="{BB962C8B-B14F-4D97-AF65-F5344CB8AC3E}">
        <p14:creationId xmlns:p14="http://schemas.microsoft.com/office/powerpoint/2010/main" val="656063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1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4105" y="454191"/>
            <a:ext cx="6764896" cy="120884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3467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ГУБЕРНАТОР</a:t>
            </a:r>
          </a:p>
          <a:p>
            <a:pPr algn="ctr"/>
            <a:r>
              <a:rPr lang="ru-RU" sz="303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4105" y="2962845"/>
            <a:ext cx="6764897" cy="1134921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3033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ОБЩЕСТВЕННЫЙ СОВЕТ ПО РАЗВИТИЮ КОНКУРЕНЦИИ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2803" y="5409315"/>
            <a:ext cx="6636198" cy="1134921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3033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МЕЖОТРАСЛЕВАЯ АССОЦИАЦИЯ</a:t>
            </a:r>
            <a:br>
              <a:rPr lang="ru-RU" sz="3033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033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РАЗВИТИЯ КОНКУРЕНЦИИ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4516614" y="1907364"/>
            <a:ext cx="319881" cy="682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33">
              <a:solidFill>
                <a:schemeClr val="tx1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4516614" y="4347017"/>
            <a:ext cx="319880" cy="8130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033"/>
          </a:p>
        </p:txBody>
      </p:sp>
    </p:spTree>
    <p:extLst>
      <p:ext uri="{BB962C8B-B14F-4D97-AF65-F5344CB8AC3E}">
        <p14:creationId xmlns:p14="http://schemas.microsoft.com/office/powerpoint/2010/main" val="4075404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1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23" y="334537"/>
            <a:ext cx="4221347" cy="5652313"/>
          </a:xfrm>
          <a:ln>
            <a:solidFill>
              <a:schemeClr val="bg1">
                <a:lumMod val="95000"/>
                <a:lumOff val="5000"/>
              </a:schemeClr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919" y="1293543"/>
            <a:ext cx="4067223" cy="5475248"/>
          </a:xfrm>
          <a:prstGeom prst="rect">
            <a:avLst/>
          </a:prstGeom>
          <a:ln>
            <a:solidFill>
              <a:schemeClr val="bg1">
                <a:lumMod val="95000"/>
                <a:lumOff val="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028698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1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386" y="187169"/>
            <a:ext cx="8564136" cy="871109"/>
          </a:xfrm>
        </p:spPr>
        <p:txBody>
          <a:bodyPr>
            <a:noAutofit/>
          </a:bodyPr>
          <a:lstStyle/>
          <a:p>
            <a:pPr algn="ctr"/>
            <a:br>
              <a:rPr lang="ru-RU" sz="3033" dirty="0"/>
            </a:br>
            <a:r>
              <a:rPr lang="ru-RU" sz="2800" b="1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ОТРАСЛЕВЫЕ СТАНДАРТЫ КАЧЕСТВА</a:t>
            </a:r>
            <a:br>
              <a:rPr lang="ru-RU" sz="28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cap="none" dirty="0">
                <a:ln w="3175" cmpd="sng"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КВАЛИФИКАЦИИ ИСПОЛНИТЕЛЯ</a:t>
            </a:r>
            <a:br>
              <a:rPr lang="ru-RU" sz="2800" dirty="0">
                <a:ln w="3175" cmpd="sng">
                  <a:solidFill>
                    <a:schemeClr val="tx1">
                      <a:lumMod val="65000"/>
                    </a:schemeClr>
                  </a:solidFill>
                </a:ln>
              </a:rPr>
            </a:br>
            <a:endParaRPr lang="ru-RU" sz="2800" dirty="0">
              <a:ln w="3175" cmpd="sng">
                <a:solidFill>
                  <a:schemeClr val="tx1">
                    <a:lumMod val="65000"/>
                  </a:schemeClr>
                </a:solidFill>
              </a:ln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90040" y="1229159"/>
            <a:ext cx="9536017" cy="4630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	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229159"/>
            <a:ext cx="904364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ru-RU" sz="2000" b="1" i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Подтвержденный опыт и репутация добросовестной частной охранной организации (или группы компаний под единым управлением) на рынке оказания охранных услуг.</a:t>
            </a:r>
          </a:p>
          <a:p>
            <a:pPr lvl="0" algn="just"/>
            <a:r>
              <a:rPr lang="ru-RU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ru-RU" sz="2000" b="1" i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Наличие писем от Заказчиков, подтверждающих качественное оказание услуг. </a:t>
            </a:r>
          </a:p>
          <a:p>
            <a:pPr lvl="0" algn="just"/>
            <a:r>
              <a:rPr lang="ru-RU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ru-RU" sz="2000" b="1" i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Уровень подготовки офисных помещений частного охранного предприятия.</a:t>
            </a:r>
          </a:p>
          <a:p>
            <a:pPr algn="just"/>
            <a:r>
              <a:rPr lang="ru-RU" sz="2000" b="1" i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Пояснение: Для нормальной работы современного охранного предприятия требуются отдельные помещения для дирекции, бухгалтерии, инженеров и техников, кадровой службы, организации работ с сотрудниками, клиентами, дежурной части, и - комнаты хранения оружия. Итого необходимых помещений – не менее 8. </a:t>
            </a:r>
          </a:p>
          <a:p>
            <a:pPr lvl="0" algn="just"/>
            <a:r>
              <a:rPr lang="ru-RU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sz="2000" b="1" i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деятельности частного охранного предприятия согласно Трудовому кодексу Российской Федерации.</a:t>
            </a:r>
          </a:p>
          <a:p>
            <a:pPr lvl="0" algn="just"/>
            <a:r>
              <a:rPr lang="ru-RU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ru-RU" sz="2000" b="1" i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кадровых служб, наличие психологов и специалистов по охране труда.</a:t>
            </a:r>
          </a:p>
        </p:txBody>
      </p:sp>
    </p:spTree>
    <p:extLst>
      <p:ext uri="{BB962C8B-B14F-4D97-AF65-F5344CB8AC3E}">
        <p14:creationId xmlns:p14="http://schemas.microsoft.com/office/powerpoint/2010/main" val="816016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1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8892988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ru-RU" sz="2000" b="1" i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Кадровый потенциал частного охранного предприятия.</a:t>
            </a:r>
          </a:p>
          <a:p>
            <a:pPr algn="just"/>
            <a:r>
              <a:rPr lang="ru-RU" sz="2000" b="1" i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оценке кадрового потенциала выясняются:</a:t>
            </a:r>
          </a:p>
          <a:p>
            <a:pPr algn="just"/>
            <a:r>
              <a:rPr lang="ru-RU" sz="2000" b="1" i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Профессиональная подготовка работников. Устанавливается число работников, прошедших периодические проверки. Определяется процент прохождения периодических проверок с первого, второго раза. Анализируются показатели за два предыдущих года и отчетный период текущего года.</a:t>
            </a:r>
          </a:p>
          <a:p>
            <a:pPr lvl="0" algn="just"/>
            <a:r>
              <a:rPr lang="ru-RU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</a:t>
            </a:r>
            <a:r>
              <a:rPr lang="ru-RU" sz="2000" b="1" i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Материально-техническая база частного охранного предприятия.</a:t>
            </a:r>
          </a:p>
          <a:p>
            <a:pPr algn="just"/>
            <a:r>
              <a:rPr lang="ru-RU" sz="2000" b="1" i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изучении материально-технической базы выясняется число единиц имеющегося на частном охранном предприятии оружия, количество спецсредств, средств связи, автомобилей и иного оборудования, необходимой для осуществления охранных функций.</a:t>
            </a:r>
          </a:p>
          <a:p>
            <a:pPr lvl="0" algn="just"/>
            <a:r>
              <a:rPr lang="ru-RU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</a:t>
            </a:r>
            <a:r>
              <a:rPr lang="ru-RU" sz="2000" b="1" i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Соблюдение требований федеральных законов и нормативных правовых актов, регламентирующих оборот оружия и частную охранную деятельность.</a:t>
            </a:r>
          </a:p>
          <a:p>
            <a:pPr algn="just"/>
            <a:r>
              <a:rPr lang="ru-RU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</a:t>
            </a:r>
            <a:r>
              <a:rPr lang="ru-RU" sz="2000" b="1" i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Наличие служебного оружия и опыта надлежащего с ним обращения (учёта, хранения и правомерного применения) в длительный период времени.</a:t>
            </a:r>
          </a:p>
          <a:p>
            <a:pPr lvl="0" algn="just"/>
            <a:r>
              <a:rPr lang="ru-RU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</a:t>
            </a:r>
            <a:r>
              <a:rPr lang="ru-RU" sz="2000" b="1" i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участником закупки обязательств гражданско-правового характера.</a:t>
            </a:r>
          </a:p>
        </p:txBody>
      </p:sp>
    </p:spTree>
    <p:extLst>
      <p:ext uri="{BB962C8B-B14F-4D97-AF65-F5344CB8AC3E}">
        <p14:creationId xmlns:p14="http://schemas.microsoft.com/office/powerpoint/2010/main" val="1594195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1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5502" y="83409"/>
            <a:ext cx="4349924" cy="434161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950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ГУБЕРНАТОР</a:t>
            </a:r>
            <a:r>
              <a:rPr lang="ru-RU" sz="195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35781" y="962307"/>
            <a:ext cx="4357030" cy="766167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950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ОБЩЕСТВЕННЫЙ СОВЕТ ПО </a:t>
            </a:r>
            <a:br>
              <a:rPr lang="ru-RU" sz="1950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950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РАЗВИТИЮ КОНКУРЕНЦИИ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50744" y="2198539"/>
            <a:ext cx="4334683" cy="766167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950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МЕЖОТРАСЛЕВАЯ АССОЦИАЦИЯ</a:t>
            </a:r>
            <a:br>
              <a:rPr lang="ru-RU" sz="1950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950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РАЗВИТИЯ КОНКУРЕНЦИИ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54497" y="3608078"/>
            <a:ext cx="4367275" cy="766167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950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ЕДИНЫЕ СТАНДАРТЫ КАЧЕСТВА </a:t>
            </a:r>
          </a:p>
          <a:p>
            <a:pPr algn="ctr"/>
            <a:r>
              <a:rPr lang="ru-RU" sz="1950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ОТРАСЛЯМ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39334" y="4938718"/>
            <a:ext cx="4383742" cy="766167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950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НЕГОСУДАРСТВЕННАЯ СФЕРА </a:t>
            </a:r>
          </a:p>
          <a:p>
            <a:pPr algn="ctr"/>
            <a:r>
              <a:rPr lang="ru-RU" sz="1950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БЕЗОПАСНОСТИ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11227" y="6262484"/>
            <a:ext cx="4853812" cy="434161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950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ОТРАСЛЕВЫЕ СТАНДАРТЫ КАЧЕСТВА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4654357" y="553623"/>
            <a:ext cx="319881" cy="355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50"/>
          </a:p>
        </p:txBody>
      </p:sp>
      <p:sp>
        <p:nvSpPr>
          <p:cNvPr id="15" name="Стрелка вниз 14"/>
          <p:cNvSpPr/>
          <p:nvPr/>
        </p:nvSpPr>
        <p:spPr>
          <a:xfrm>
            <a:off x="4694421" y="1780651"/>
            <a:ext cx="319880" cy="3818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50"/>
          </a:p>
        </p:txBody>
      </p:sp>
      <p:sp>
        <p:nvSpPr>
          <p:cNvPr id="16" name="Стрелка вниз 15"/>
          <p:cNvSpPr/>
          <p:nvPr/>
        </p:nvSpPr>
        <p:spPr>
          <a:xfrm>
            <a:off x="4694421" y="3143514"/>
            <a:ext cx="319880" cy="4274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50"/>
          </a:p>
        </p:txBody>
      </p:sp>
      <p:sp>
        <p:nvSpPr>
          <p:cNvPr id="25" name="TextBox 24"/>
          <p:cNvSpPr txBox="1"/>
          <p:nvPr/>
        </p:nvSpPr>
        <p:spPr>
          <a:xfrm>
            <a:off x="142254" y="3088475"/>
            <a:ext cx="1599282" cy="80312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950" b="1" dirty="0"/>
              <a:t>Контроль </a:t>
            </a:r>
            <a:r>
              <a:rPr lang="ru-RU" sz="2167" b="1" dirty="0"/>
              <a:t>ОМРГ</a:t>
            </a:r>
          </a:p>
        </p:txBody>
      </p:sp>
      <p:sp>
        <p:nvSpPr>
          <p:cNvPr id="26" name="Стрелка вниз 25"/>
          <p:cNvSpPr/>
          <p:nvPr/>
        </p:nvSpPr>
        <p:spPr>
          <a:xfrm>
            <a:off x="4715658" y="4447562"/>
            <a:ext cx="319881" cy="4545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50"/>
          </a:p>
        </p:txBody>
      </p:sp>
      <p:sp>
        <p:nvSpPr>
          <p:cNvPr id="27" name="Стрелка вниз 26"/>
          <p:cNvSpPr/>
          <p:nvPr/>
        </p:nvSpPr>
        <p:spPr>
          <a:xfrm>
            <a:off x="4715657" y="5794090"/>
            <a:ext cx="319881" cy="411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5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212067" y="1464574"/>
            <a:ext cx="1763277" cy="271713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950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Отрасли:</a:t>
            </a:r>
          </a:p>
          <a:p>
            <a:pPr marL="371464" indent="-371464">
              <a:buAutoNum type="arabicPeriod"/>
            </a:pPr>
            <a:r>
              <a:rPr lang="ru-RU" sz="1950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 значимые</a:t>
            </a:r>
            <a:endParaRPr lang="en-US" sz="1950" b="1" dirty="0">
              <a:ln>
                <a:solidFill>
                  <a:schemeClr val="tx1">
                    <a:lumMod val="65000"/>
                  </a:schemeClr>
                </a:solidFill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71464" indent="-371464">
              <a:buAutoNum type="arabicPeriod"/>
            </a:pPr>
            <a:r>
              <a:rPr lang="ru-RU" sz="1950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Высококонкурентные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 flipV="1">
            <a:off x="727529" y="3991161"/>
            <a:ext cx="1591128" cy="2488404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727529" y="162380"/>
            <a:ext cx="1804306" cy="2802326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трелка вниз 18"/>
          <p:cNvSpPr/>
          <p:nvPr/>
        </p:nvSpPr>
        <p:spPr>
          <a:xfrm rot="6393237">
            <a:off x="6837174" y="1337840"/>
            <a:ext cx="519164" cy="472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50"/>
          </a:p>
        </p:txBody>
      </p:sp>
    </p:spTree>
    <p:extLst>
      <p:ext uri="{BB962C8B-B14F-4D97-AF65-F5344CB8AC3E}">
        <p14:creationId xmlns:p14="http://schemas.microsoft.com/office/powerpoint/2010/main" val="3957567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1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95448"/>
            <a:ext cx="8876372" cy="4247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95285" indent="-495285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Министерство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по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регулированию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контрактной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системы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в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сфере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закупок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Пермского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края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;</a:t>
            </a:r>
            <a:endParaRPr lang="ru-RU" sz="1600" b="1" i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95285" indent="-495285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Министерство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экономического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развития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и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инвестиций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Пермского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края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;</a:t>
            </a:r>
            <a:endParaRPr lang="ru-RU" sz="1600" b="1" i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95285" indent="-495285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УФАС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b="1" i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95285" indent="-495285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УФНС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b="1" i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95285" indent="-495285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Представители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Законодательного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собрания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Пермского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края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b="1" i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95285" indent="-495285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Уполномоченный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по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защите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прав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предпринимателей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в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Пермском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крае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b="1" i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95285" indent="-495285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Общественная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палата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Пермского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края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b="1" i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95285" indent="-495285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Государственная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инспекция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труда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в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Пермском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крае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b="1" i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95285" indent="-495285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ГУ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МЧС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по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Пермскому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краю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b="1" i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95285" indent="-495285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Прокуратура Пермского края</a:t>
            </a:r>
            <a:r>
              <a:rPr lang="ru-RU" sz="2000" b="1" i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b="1" i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39204" y="5575631"/>
            <a:ext cx="92615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Для профилактики нарушений законодательства </a:t>
            </a:r>
          </a:p>
          <a:p>
            <a:pPr algn="ctr"/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при исполнении государственных контрактов в 2018 году </a:t>
            </a:r>
          </a:p>
          <a:p>
            <a:pPr algn="ctr"/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была создана общественная межотраслевая рабочая группа (ОМРГ</a:t>
            </a:r>
            <a:r>
              <a:rPr lang="ru-RU" sz="2000" dirty="0">
                <a:solidFill>
                  <a:schemeClr val="bg1">
                    <a:lumMod val="95000"/>
                    <a:lumOff val="5000"/>
                  </a:schemeClr>
                </a:solidFill>
                <a:latin typeface="Times" panose="020206030504050203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)</a:t>
            </a:r>
            <a:endParaRPr lang="ru-RU" sz="1600" dirty="0">
              <a:solidFill>
                <a:schemeClr val="bg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270299" y="169461"/>
            <a:ext cx="9723704" cy="1025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>
                <a:ln w="3175" cmpd="sng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ОБЩЕСТВЕННАЯ МЕЖОТРАСЛЕВАЯ РАБОЧАЯ ГРУППА </a:t>
            </a:r>
            <a:r>
              <a:rPr lang="ru-RU" sz="3467" b="1" dirty="0">
                <a:ln w="3175" cmpd="sng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(ОМРГ)</a:t>
            </a:r>
          </a:p>
        </p:txBody>
      </p:sp>
    </p:spTree>
    <p:extLst>
      <p:ext uri="{BB962C8B-B14F-4D97-AF65-F5344CB8AC3E}">
        <p14:creationId xmlns:p14="http://schemas.microsoft.com/office/powerpoint/2010/main" val="3389934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1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49717" y="896318"/>
            <a:ext cx="5223674" cy="987504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ОБЩЕСТВЕННЫЙ СОВЕТ ПО </a:t>
            </a:r>
            <a:br>
              <a:rPr lang="ru-RU" sz="2600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600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РАЗВИТИЮ КОНКУРЕНЦИИ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15815" y="3376416"/>
            <a:ext cx="5194109" cy="987504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600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НЕГОСУДАРСТВЕННАЯ СФЕРА </a:t>
            </a:r>
          </a:p>
          <a:p>
            <a:pPr algn="ctr"/>
            <a:r>
              <a:rPr lang="ru-RU" sz="2600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БЕЗОПАСНОСТИ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46586" y="5533847"/>
            <a:ext cx="5229943" cy="987504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b="1" dirty="0">
                <a:ln>
                  <a:solidFill>
                    <a:schemeClr val="tx1">
                      <a:lumMod val="65000"/>
                    </a:schemeClr>
                  </a:solidFill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ОТРАСЛЕВЫЕ СТАНДАРТЫ КАЧЕСТВА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5355" y="2914189"/>
            <a:ext cx="2112438" cy="9875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/>
              <a:t>Контроль ОМРГ</a:t>
            </a:r>
          </a:p>
        </p:txBody>
      </p:sp>
      <p:sp>
        <p:nvSpPr>
          <p:cNvPr id="27" name="Стрелка вниз 26"/>
          <p:cNvSpPr/>
          <p:nvPr/>
        </p:nvSpPr>
        <p:spPr>
          <a:xfrm>
            <a:off x="5601616" y="4482826"/>
            <a:ext cx="319881" cy="9321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50"/>
          </a:p>
        </p:txBody>
      </p:sp>
      <p:sp>
        <p:nvSpPr>
          <p:cNvPr id="21" name="Стрелка вниз 20"/>
          <p:cNvSpPr/>
          <p:nvPr/>
        </p:nvSpPr>
        <p:spPr>
          <a:xfrm>
            <a:off x="5601615" y="2084467"/>
            <a:ext cx="319881" cy="11432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50"/>
          </a:p>
        </p:txBody>
      </p:sp>
      <p:cxnSp>
        <p:nvCxnSpPr>
          <p:cNvPr id="7" name="Прямая со стрелкой 6"/>
          <p:cNvCxnSpPr/>
          <p:nvPr/>
        </p:nvCxnSpPr>
        <p:spPr>
          <a:xfrm flipH="1" flipV="1">
            <a:off x="1404258" y="4041256"/>
            <a:ext cx="1711556" cy="1815259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1404258" y="1390071"/>
            <a:ext cx="1571401" cy="1266045"/>
          </a:xfrm>
          <a:prstGeom prst="straightConnector1">
            <a:avLst/>
          </a:prstGeom>
          <a:ln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19444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1681</TotalTime>
  <Words>631</Words>
  <Application>Microsoft Office PowerPoint</Application>
  <PresentationFormat>Экран (4:3)</PresentationFormat>
  <Paragraphs>80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Calibri</vt:lpstr>
      <vt:lpstr>Cambria</vt:lpstr>
      <vt:lpstr>Century Gothic</vt:lpstr>
      <vt:lpstr>Times</vt:lpstr>
      <vt:lpstr>Times New Roman</vt:lpstr>
      <vt:lpstr>Wingdings</vt:lpstr>
      <vt:lpstr>Wingdings 3</vt:lpstr>
      <vt:lpstr>Сектор</vt:lpstr>
      <vt:lpstr>РЕГИОНАЛЬНОЕ ОТРАСЛЕВОЕ ОБЪЕДИНЕНИЕ – АССОЦИАЦИЯ РАБОТОДАТЕЛЕЙ В СФЕРЕ  ОХРАНЫ И БЕЗОПАСНОСТИ  «КООРДИНАЦИОННЫЙ ЦЕНТР  РУКОВОДИТЕЛЕЙ ОХРАННЫХ СТРУКТУР  ПЕРМСКОГО КРАЯ»  (АССОЦИАЦИЯ КЦ РОС ПЕРМСКОГО КРАЯ) </vt:lpstr>
      <vt:lpstr>Презентация PowerPoint</vt:lpstr>
      <vt:lpstr>Презентация PowerPoint</vt:lpstr>
      <vt:lpstr>Презентация PowerPoint</vt:lpstr>
      <vt:lpstr> ОТРАСЛЕВЫЕ СТАНДАРТЫ КАЧЕСТВА ТРЕБОВАНИЯ К КВАЛИФИКАЦИИ ИСПОЛНИТЕЛЯ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Немтинов Алексей Михайлович</dc:creator>
  <cp:lastModifiedBy>-</cp:lastModifiedBy>
  <cp:revision>45</cp:revision>
  <cp:lastPrinted>2018-10-05T06:55:34Z</cp:lastPrinted>
  <dcterms:created xsi:type="dcterms:W3CDTF">2018-10-02T09:52:29Z</dcterms:created>
  <dcterms:modified xsi:type="dcterms:W3CDTF">2018-10-12T10:51:26Z</dcterms:modified>
</cp:coreProperties>
</file>